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&#65279;<?xml version="1.0" encoding="UTF-8" standalone="yes"?>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</p:sldIdLst>
  <p:sldSz cx="6858000" cy="9906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FF66"/>
    <a:srgbClr val="FFFF99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1044" y="-24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3" Type="http://schemas.openxmlformats.org/officeDocument/2006/relationships/slide" Target="slides/slide2.xml" /><Relationship Id="rId7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theme" Target="theme/theme1.xml" /><Relationship Id="rId5" Type="http://schemas.openxmlformats.org/officeDocument/2006/relationships/viewProps" Target="viewProps.xml" /><Relationship Id="rId4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71C-3950-4771-9C0E-0949C1BC0482}" type="datetimeFigureOut">
              <a:rPr kumimoji="1" lang="ja-JP" altLang="en-US" smtClean="0"/>
              <a:t>2026/5/14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6FA4-DB32-4AEF-AD9A-CAD8D8BE57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6957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71C-3950-4771-9C0E-0949C1BC0482}" type="datetimeFigureOut">
              <a:rPr kumimoji="1" lang="ja-JP" altLang="en-US" smtClean="0"/>
              <a:t>2026/5/14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6FA4-DB32-4AEF-AD9A-CAD8D8BE57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7349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 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71C-3950-4771-9C0E-0949C1BC0482}" type="datetimeFigureOut">
              <a:rPr kumimoji="1" lang="ja-JP" altLang="en-US" smtClean="0"/>
              <a:t>2026/5/14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6FA4-DB32-4AEF-AD9A-CAD8D8BE57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6339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71C-3950-4771-9C0E-0949C1BC0482}" type="datetimeFigureOut">
              <a:rPr kumimoji="1" lang="ja-JP" altLang="en-US" smtClean="0"/>
              <a:t>2026/5/14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6FA4-DB32-4AEF-AD9A-CAD8D8BE57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5344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71C-3950-4771-9C0E-0949C1BC0482}" type="datetimeFigureOut">
              <a:rPr kumimoji="1" lang="ja-JP" altLang="en-US" smtClean="0"/>
              <a:t>2026/5/14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6FA4-DB32-4AEF-AD9A-CAD8D8BE57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9642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71C-3950-4771-9C0E-0949C1BC0482}" type="datetimeFigureOut">
              <a:rPr kumimoji="1" lang="ja-JP" altLang="en-US" smtClean="0"/>
              <a:t>2026/5/14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6FA4-DB32-4AEF-AD9A-CAD8D8BE57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3943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71C-3950-4771-9C0E-0949C1BC0482}" type="datetimeFigureOut">
              <a:rPr kumimoji="1" lang="ja-JP" altLang="en-US" smtClean="0"/>
              <a:t>2026/5/14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6FA4-DB32-4AEF-AD9A-CAD8D8BE57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575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71C-3950-4771-9C0E-0949C1BC0482}" type="datetimeFigureOut">
              <a:rPr kumimoji="1" lang="ja-JP" altLang="en-US" smtClean="0"/>
              <a:t>2026/5/14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6FA4-DB32-4AEF-AD9A-CAD8D8BE57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2962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71C-3950-4771-9C0E-0949C1BC0482}" type="datetimeFigureOut">
              <a:rPr kumimoji="1" lang="ja-JP" altLang="en-US" smtClean="0"/>
              <a:t>2026/5/14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6FA4-DB32-4AEF-AD9A-CAD8D8BE57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1032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71C-3950-4771-9C0E-0949C1BC0482}" type="datetimeFigureOut">
              <a:rPr kumimoji="1" lang="ja-JP" altLang="en-US" smtClean="0"/>
              <a:t>2026/5/14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6FA4-DB32-4AEF-AD9A-CAD8D8BE57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5424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71C-3950-4771-9C0E-0949C1BC0482}" type="datetimeFigureOut">
              <a:rPr kumimoji="1" lang="ja-JP" altLang="en-US" smtClean="0"/>
              <a:t>2026/5/14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6FA4-DB32-4AEF-AD9A-CAD8D8BE57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0306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4171C-3950-4771-9C0E-0949C1BC0482}" type="datetimeFigureOut">
              <a:rPr kumimoji="1" lang="ja-JP" altLang="en-US" smtClean="0"/>
              <a:t>2026/5/14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B6FA4-DB32-4AEF-AD9A-CAD8D8BE57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3277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815412F-6993-4F56-B3A9-05D4E5D3D8F1}"/>
              </a:ext>
            </a:extLst>
          </p:cNvPr>
          <p:cNvSpPr/>
          <p:nvPr/>
        </p:nvSpPr>
        <p:spPr>
          <a:xfrm>
            <a:off x="-21351" y="-133345"/>
            <a:ext cx="6858000" cy="11301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/>
            </a:pPr>
            <a:endParaRPr kumimoji="0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algn="ctr">
              <a:defRPr sz="2000" b="1"/>
            </a:pP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</a:t>
            </a:r>
            <a:endParaRPr lang="en-US" altLang="ja-JP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r">
              <a:defRPr sz="2000" b="1"/>
            </a:pPr>
            <a:endParaRPr lang="en-US" altLang="ja-JP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r">
              <a:defRPr sz="2000" b="1"/>
            </a:pPr>
            <a:endParaRPr lang="en-US" altLang="ja-JP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r">
              <a:defRPr sz="2000" b="1"/>
            </a:pPr>
            <a:endParaRPr lang="en-US" altLang="ja-JP" sz="16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r">
              <a:defRPr sz="2000" b="1"/>
            </a:pPr>
            <a:endParaRPr kumimoji="1" lang="ja-JP" altLang="en-US" sz="16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3C2D5BEB-CAD8-4DF3-8A00-0FB8E388517A}"/>
              </a:ext>
            </a:extLst>
          </p:cNvPr>
          <p:cNvSpPr/>
          <p:nvPr/>
        </p:nvSpPr>
        <p:spPr>
          <a:xfrm>
            <a:off x="0" y="939995"/>
            <a:ext cx="6858000" cy="10233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600" dirty="0">
                <a:solidFill>
                  <a:sysClr val="windowText" lastClr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/>
            </a:r>
            <a:endParaRPr kumimoji="1" lang="en-US" altLang="ja-JP" sz="1600" dirty="0">
              <a:solidFill>
                <a:sysClr val="windowText" lastClr="00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1600" dirty="0">
              <a:solidFill>
                <a:sysClr val="windowText" lastClr="00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2400" dirty="0">
                <a:solidFill>
                  <a:sysClr val="windowText" lastClr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r>
              <a:rPr kumimoji="1" lang="ja-JP" altLang="en-US" sz="2200" dirty="0">
                <a:solidFill>
                  <a:sysClr val="windowText" lastClr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化学肥料の代替や土づくり効果が見込まれる</a:t>
            </a:r>
            <a:r>
              <a:rPr kumimoji="1" lang="ja-JP" altLang="en-US" sz="2200" b="1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緑肥導入に取組む農業者の皆さんを支援します！</a:t>
            </a:r>
            <a:endParaRPr kumimoji="1" lang="en-US" altLang="ja-JP" sz="2200" b="1" dirty="0">
              <a:solidFill>
                <a:srgbClr val="FF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1600" dirty="0">
              <a:solidFill>
                <a:sysClr val="windowText" lastClr="00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ctr"/>
            <a:endParaRPr kumimoji="1" lang="en-US" altLang="ja-JP" sz="1600" dirty="0">
              <a:solidFill>
                <a:sysClr val="windowText" lastClr="00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20" name="Picture 2" descr="トラクターに乗る農家のおじさんのイラスト">
            <a:extLst>
              <a:ext uri="{FF2B5EF4-FFF2-40B4-BE49-F238E27FC236}">
                <a16:creationId xmlns:a16="http://schemas.microsoft.com/office/drawing/2014/main" id="{7126BD6D-1EEE-48DF-8AC9-6382FE9EC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9447" y="1662658"/>
            <a:ext cx="1063542" cy="80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87CF53A8-C9FE-9E44-FCE8-115EB56E6311}"/>
              </a:ext>
            </a:extLst>
          </p:cNvPr>
          <p:cNvSpPr txBox="1"/>
          <p:nvPr/>
        </p:nvSpPr>
        <p:spPr>
          <a:xfrm>
            <a:off x="80589" y="4229788"/>
            <a:ext cx="5677836" cy="3693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en-US" altLang="ja-JP" sz="2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2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申し込みから完了報告まで（３ステップ）</a:t>
            </a:r>
            <a:r>
              <a:rPr lang="en-US" altLang="ja-JP" sz="2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BDDBBECE-3A93-A61C-E844-6E11D1A5A016}"/>
              </a:ext>
            </a:extLst>
          </p:cNvPr>
          <p:cNvSpPr txBox="1"/>
          <p:nvPr/>
        </p:nvSpPr>
        <p:spPr>
          <a:xfrm>
            <a:off x="309635" y="4694972"/>
            <a:ext cx="5054269" cy="492442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altLang="ja-JP" sz="1750" b="1" dirty="0">
                <a:solidFill>
                  <a:schemeClr val="accent5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750" b="1" dirty="0">
                <a:solidFill>
                  <a:schemeClr val="accent5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ステップ１</a:t>
            </a:r>
            <a:r>
              <a:rPr lang="en-US" altLang="ja-JP" sz="1750" b="1" dirty="0">
                <a:solidFill>
                  <a:schemeClr val="accent5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lang="ja-JP" altLang="en-US" sz="1750" b="1" dirty="0">
                <a:solidFill>
                  <a:schemeClr val="accent5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申込書提出</a:t>
            </a:r>
            <a:r>
              <a:rPr lang="en-US" altLang="ja-JP" sz="1750" dirty="0">
                <a:solidFill>
                  <a:schemeClr val="accent5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1750" dirty="0">
                <a:solidFill>
                  <a:schemeClr val="accent5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６月</a:t>
            </a:r>
            <a:r>
              <a:rPr lang="en-US" altLang="ja-JP" sz="1750" dirty="0">
                <a:solidFill>
                  <a:schemeClr val="accent5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lang="ja-JP" altLang="en-US" sz="1750" dirty="0">
                <a:solidFill>
                  <a:schemeClr val="accent5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日まで</a:t>
            </a:r>
            <a:r>
              <a:rPr lang="en-US" altLang="ja-JP" sz="1750" dirty="0">
                <a:solidFill>
                  <a:schemeClr val="accent5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</a:p>
          <a:p>
            <a:r>
              <a:rPr lang="ja-JP" altLang="en-US" sz="17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ＪＡへ申込書</a:t>
            </a:r>
            <a:r>
              <a:rPr lang="en-US" altLang="ja-JP" sz="17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17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ＪＡ所定様式</a:t>
            </a:r>
            <a:r>
              <a:rPr lang="en-US" altLang="ja-JP" sz="17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17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を提出</a:t>
            </a:r>
            <a:endParaRPr lang="en-US" altLang="ja-JP" sz="175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7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   記載内容：①緑肥種類　②播種面積</a:t>
            </a:r>
            <a:endParaRPr lang="en-US" altLang="ja-JP" sz="175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7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 　　　　　　 ②播種量　④播種予定時期</a:t>
            </a:r>
            <a:endParaRPr lang="en-US" altLang="ja-JP" sz="175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7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  </a:t>
            </a:r>
            <a:endParaRPr lang="en-US" altLang="ja-JP" sz="175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750" b="1" dirty="0">
                <a:solidFill>
                  <a:schemeClr val="accent5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750" b="1" dirty="0">
                <a:solidFill>
                  <a:schemeClr val="accent5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ステップ２</a:t>
            </a:r>
            <a:r>
              <a:rPr lang="en-US" altLang="ja-JP" sz="1750" b="1" dirty="0">
                <a:solidFill>
                  <a:schemeClr val="accent5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lang="ja-JP" altLang="en-US" sz="1750" b="1" dirty="0">
                <a:solidFill>
                  <a:schemeClr val="accent5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播種</a:t>
            </a:r>
            <a:r>
              <a:rPr lang="en-US" altLang="ja-JP" sz="1750" dirty="0">
                <a:solidFill>
                  <a:schemeClr val="accent5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1750" dirty="0">
                <a:solidFill>
                  <a:schemeClr val="accent5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納品後～９月中</a:t>
            </a:r>
            <a:r>
              <a:rPr lang="en-US" altLang="ja-JP" sz="1750" dirty="0">
                <a:solidFill>
                  <a:schemeClr val="accent5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</a:p>
          <a:p>
            <a:r>
              <a:rPr lang="ja-JP" altLang="en-US" sz="17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ＪＡからの連絡後、播種実施</a:t>
            </a:r>
          </a:p>
          <a:p>
            <a:r>
              <a:rPr lang="ja-JP" altLang="en-US" sz="17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播種時期は、気候条件・緑肥の効果を考慮</a:t>
            </a:r>
            <a:endParaRPr lang="en-US" altLang="ja-JP" sz="175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7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r>
              <a:rPr lang="en-US" altLang="ja-JP" sz="175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/>
            </a:r>
          </a:p>
          <a:p>
            <a:pPr>
              <a:spcBef>
                <a:spcPts val="600"/>
              </a:spcBef>
            </a:pPr>
            <a:r>
              <a:rPr lang="en-US" altLang="ja-JP" sz="1750" b="1" dirty="0">
                <a:solidFill>
                  <a:schemeClr val="accent5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750" b="1" dirty="0">
                <a:solidFill>
                  <a:schemeClr val="accent5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ステップ３</a:t>
            </a:r>
            <a:r>
              <a:rPr lang="en-US" altLang="ja-JP" sz="1750" b="1" dirty="0">
                <a:solidFill>
                  <a:schemeClr val="accent5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lang="ja-JP" altLang="en-US" sz="1750" b="1" dirty="0">
                <a:solidFill>
                  <a:schemeClr val="accent5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播種完了報告</a:t>
            </a:r>
            <a:r>
              <a:rPr lang="en-US" altLang="ja-JP" sz="1750" dirty="0">
                <a:solidFill>
                  <a:schemeClr val="accent5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(10</a:t>
            </a:r>
            <a:r>
              <a:rPr lang="ja-JP" altLang="en-US" sz="1750" dirty="0">
                <a:solidFill>
                  <a:schemeClr val="accent5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750" dirty="0">
                <a:solidFill>
                  <a:schemeClr val="accent5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lang="ja-JP" altLang="en-US" sz="1750" dirty="0">
                <a:solidFill>
                  <a:schemeClr val="accent5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日まで</a:t>
            </a:r>
            <a:r>
              <a:rPr lang="en-US" altLang="ja-JP" sz="1750" dirty="0">
                <a:solidFill>
                  <a:schemeClr val="accent5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lang="en-US" altLang="ja-JP" sz="1750" b="1" dirty="0">
              <a:solidFill>
                <a:schemeClr val="accent5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7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ＪＡへ報告書</a:t>
            </a:r>
            <a:r>
              <a:rPr lang="en-US" altLang="ja-JP" sz="17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17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ＪＡ所定様式</a:t>
            </a:r>
            <a:r>
              <a:rPr lang="en-US" altLang="ja-JP" sz="17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17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を提出</a:t>
            </a:r>
            <a:endParaRPr lang="en-US" altLang="ja-JP" sz="175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7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 </a:t>
            </a:r>
            <a:r>
              <a:rPr kumimoji="0" lang="ja-JP" altLang="en-US" sz="1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記載内容：①緑肥種類</a:t>
            </a:r>
            <a:endParaRPr kumimoji="0" lang="en-US" altLang="ja-JP" sz="1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　　 　　　　　　 ②播種面積</a:t>
            </a:r>
            <a:endParaRPr kumimoji="0" lang="en-US" altLang="ja-JP" sz="1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　　　　　　　　  ③播種量</a:t>
            </a:r>
            <a:endParaRPr kumimoji="0" lang="en-US" altLang="ja-JP" sz="1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　　　　　　　　  ④播種時期</a:t>
            </a:r>
            <a:endParaRPr lang="en-US" altLang="ja-JP" sz="175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7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⑤播種日</a:t>
            </a:r>
            <a:endParaRPr lang="en-US" altLang="ja-JP" sz="175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7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 添付書類：播種</a:t>
            </a:r>
            <a:r>
              <a:rPr lang="en-US" altLang="ja-JP" sz="17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17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発芽</a:t>
            </a:r>
            <a:r>
              <a:rPr lang="en-US" altLang="ja-JP" sz="17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17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が確認</a:t>
            </a:r>
            <a:endParaRPr lang="en-US" altLang="ja-JP" sz="175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7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できる写真</a:t>
            </a:r>
            <a:endParaRPr lang="en-US" altLang="ja-JP" sz="175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矢印: 下 9">
            <a:extLst>
              <a:ext uri="{FF2B5EF4-FFF2-40B4-BE49-F238E27FC236}">
                <a16:creationId xmlns:a16="http://schemas.microsoft.com/office/drawing/2014/main" id="{A27233AF-24AC-35AE-1FAA-EBEEDFB20EC4}"/>
              </a:ext>
            </a:extLst>
          </p:cNvPr>
          <p:cNvSpPr/>
          <p:nvPr/>
        </p:nvSpPr>
        <p:spPr>
          <a:xfrm>
            <a:off x="702706" y="5581590"/>
            <a:ext cx="361999" cy="369332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" name="矢印: 下 10">
            <a:extLst>
              <a:ext uri="{FF2B5EF4-FFF2-40B4-BE49-F238E27FC236}">
                <a16:creationId xmlns:a16="http://schemas.microsoft.com/office/drawing/2014/main" id="{B0088B56-5E70-8365-8007-C67944009B50}"/>
              </a:ext>
            </a:extLst>
          </p:cNvPr>
          <p:cNvSpPr/>
          <p:nvPr/>
        </p:nvSpPr>
        <p:spPr>
          <a:xfrm>
            <a:off x="702707" y="6837540"/>
            <a:ext cx="361999" cy="319644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FBEB77A9-E8D5-632D-2C60-D58D1484E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7039" y="4875511"/>
            <a:ext cx="1588511" cy="1913718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6F42264-A1C1-EBF7-CB8B-6D07A1735099}"/>
              </a:ext>
            </a:extLst>
          </p:cNvPr>
          <p:cNvSpPr txBox="1"/>
          <p:nvPr/>
        </p:nvSpPr>
        <p:spPr>
          <a:xfrm rot="280597">
            <a:off x="5148462" y="5026671"/>
            <a:ext cx="872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prstClr val="white">
                    <a:lumMod val="6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申込書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9C5C1D0F-3C9E-DD9B-A877-D5FA1AA98D44}"/>
              </a:ext>
            </a:extLst>
          </p:cNvPr>
          <p:cNvSpPr/>
          <p:nvPr/>
        </p:nvSpPr>
        <p:spPr>
          <a:xfrm>
            <a:off x="0" y="1965147"/>
            <a:ext cx="6858000" cy="216878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635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事業概要</a:t>
            </a:r>
            <a:endParaRPr kumimoji="0" lang="en-US" altLang="ja-JP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</a:t>
            </a:r>
            <a:r>
              <a:rPr kumimoji="0" lang="ja-JP" altLang="en-US" sz="1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■　補助対象者　　　 農業者</a:t>
            </a:r>
            <a:r>
              <a:rPr lang="en-US" altLang="ja-JP" sz="1700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1700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農業を営む個人・法人）</a:t>
            </a:r>
            <a:endParaRPr kumimoji="0" lang="en-US" altLang="ja-JP" sz="17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■　補助対象ほ場　　 緑肥導入後に野菜･果樹･花きいずれかを栽培予定</a:t>
            </a:r>
            <a:endParaRPr kumimoji="0" lang="en-US" altLang="ja-JP" sz="17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■　補助対象　　 　 　緑肥種子</a:t>
            </a:r>
            <a:r>
              <a:rPr kumimoji="0" lang="en-US" altLang="ja-JP" sz="1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(</a:t>
            </a:r>
            <a:r>
              <a:rPr kumimoji="0" lang="ja-JP" altLang="en-US" sz="1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秋播</a:t>
            </a:r>
            <a:r>
              <a:rPr lang="ja-JP" altLang="en-US" sz="1700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用</a:t>
            </a:r>
            <a:r>
              <a:rPr kumimoji="0" lang="en-US" altLang="ja-JP" sz="1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■　補助率　　　　　　 </a:t>
            </a:r>
            <a:r>
              <a:rPr kumimoji="0" lang="en-US" altLang="ja-JP" sz="1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10/10</a:t>
            </a:r>
            <a:r>
              <a:rPr kumimoji="0" lang="ja-JP" altLang="en-US" sz="1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以内</a:t>
            </a:r>
            <a:endParaRPr kumimoji="0" lang="en-US" altLang="ja-JP" sz="17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■　</a:t>
            </a:r>
            <a:r>
              <a:rPr lang="ja-JP" altLang="en-US" sz="1700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申し込み</a:t>
            </a:r>
            <a:r>
              <a:rPr kumimoji="0" lang="ja-JP" altLang="en-US" sz="1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期間　 　５月</a:t>
            </a:r>
            <a:r>
              <a:rPr lang="en-US" altLang="ja-JP" sz="1700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</a:t>
            </a:r>
            <a:r>
              <a:rPr kumimoji="0" lang="ja-JP" altLang="en-US" sz="1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日から</a:t>
            </a:r>
            <a:r>
              <a:rPr kumimoji="0" lang="en-US" altLang="ja-JP" sz="1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6</a:t>
            </a:r>
            <a:r>
              <a:rPr kumimoji="0" lang="ja-JP" altLang="en-US" sz="1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月</a:t>
            </a:r>
            <a:r>
              <a:rPr kumimoji="0" lang="en-US" altLang="ja-JP" sz="1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10</a:t>
            </a:r>
            <a:r>
              <a:rPr kumimoji="0" lang="ja-JP" altLang="en-US" sz="1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日まで</a:t>
            </a:r>
            <a:endParaRPr kumimoji="0" lang="en-US" altLang="ja-JP" sz="17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■　申し込み先 　 　　管轄ＪＡ担当窓口　</a:t>
            </a:r>
            <a:r>
              <a:rPr kumimoji="0" lang="en-US" altLang="ja-JP" sz="1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※</a:t>
            </a:r>
            <a:r>
              <a:rPr kumimoji="0" lang="ja-JP" altLang="en-US" sz="1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裏面記載</a:t>
            </a:r>
            <a:endParaRPr kumimoji="1" lang="ja-JP" altLang="en-US" sz="17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661B2F5C-2917-E4B6-2758-6F5082AF97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5561" y="8277856"/>
            <a:ext cx="2287457" cy="1281562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AC1C5EE1-1050-609C-60FD-34EE8FB352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9" b="38018"/>
          <a:stretch/>
        </p:blipFill>
        <p:spPr bwMode="auto">
          <a:xfrm>
            <a:off x="4671269" y="7096491"/>
            <a:ext cx="1680050" cy="190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2">
            <a:extLst>
              <a:ext uri="{FF2B5EF4-FFF2-40B4-BE49-F238E27FC236}">
                <a16:creationId xmlns:a16="http://schemas.microsoft.com/office/drawing/2014/main" id="{28E99081-4AB4-EBC7-9057-F741E03FB306}"/>
              </a:ext>
            </a:extLst>
          </p:cNvPr>
          <p:cNvSpPr txBox="1"/>
          <p:nvPr/>
        </p:nvSpPr>
        <p:spPr>
          <a:xfrm>
            <a:off x="788552" y="13636"/>
            <a:ext cx="50788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000" b="1"/>
            </a:pPr>
            <a:r>
              <a:rPr sz="16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令和</a:t>
            </a:r>
            <a:r>
              <a:rPr lang="ja-JP" altLang="en-US" sz="16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８</a:t>
            </a:r>
            <a:r>
              <a:rPr sz="16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年度 </a:t>
            </a:r>
            <a:r>
              <a:rPr lang="ja-JP" altLang="en-US" sz="16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化学肥料等削減･緑肥転換緊急支援事業</a:t>
            </a:r>
            <a:endParaRPr sz="16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4" name="TextBox 2">
            <a:extLst>
              <a:ext uri="{FF2B5EF4-FFF2-40B4-BE49-F238E27FC236}">
                <a16:creationId xmlns:a16="http://schemas.microsoft.com/office/drawing/2014/main" id="{C5846E60-9B75-1390-ADC1-C2E5FE443ABB}"/>
              </a:ext>
            </a:extLst>
          </p:cNvPr>
          <p:cNvSpPr txBox="1"/>
          <p:nvPr/>
        </p:nvSpPr>
        <p:spPr>
          <a:xfrm>
            <a:off x="3745561" y="447551"/>
            <a:ext cx="3057247" cy="4924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2000" b="1"/>
            </a:pPr>
            <a:r>
              <a:rPr lang="ja-JP" altLang="en-US" sz="1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事業主体：佐久園芸生産振興協議会</a:t>
            </a:r>
            <a:endParaRPr lang="en-US" altLang="ja-JP" sz="1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defRPr sz="2000" b="1"/>
            </a:pPr>
            <a:r>
              <a:rPr lang="en-US" altLang="ja-JP" sz="1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1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事務局：佐久農業農村支援センター</a:t>
            </a:r>
            <a:r>
              <a:rPr lang="en-US" altLang="ja-JP" sz="1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sz="12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54522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7663974-B715-4A2F-8836-9DC1D8B44CB7}"/>
              </a:ext>
            </a:extLst>
          </p:cNvPr>
          <p:cNvSpPr/>
          <p:nvPr/>
        </p:nvSpPr>
        <p:spPr>
          <a:xfrm>
            <a:off x="-14364" y="7072725"/>
            <a:ext cx="6879081" cy="384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400"/>
              </a:spcBef>
            </a:pPr>
            <a:r>
              <a:rPr kumimoji="1" lang="en-US" altLang="ja-JP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問い合わせ先</a:t>
            </a:r>
            <a:r>
              <a:rPr kumimoji="1" lang="en-US" altLang="ja-JP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  <a:endParaRPr kumimoji="1" lang="ja-JP" altLang="en-US" sz="14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8D7177DD-7D95-4985-81DC-1BFDF295A96C}"/>
              </a:ext>
            </a:extLst>
          </p:cNvPr>
          <p:cNvGrpSpPr/>
          <p:nvPr/>
        </p:nvGrpSpPr>
        <p:grpSpPr>
          <a:xfrm>
            <a:off x="92641" y="181466"/>
            <a:ext cx="6692568" cy="6862526"/>
            <a:chOff x="92641" y="-67624"/>
            <a:chExt cx="6692568" cy="6984211"/>
          </a:xfrm>
        </p:grpSpPr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79A1C40C-6C15-4FAE-8039-CE9CD03BB8F2}"/>
                </a:ext>
              </a:extLst>
            </p:cNvPr>
            <p:cNvSpPr/>
            <p:nvPr/>
          </p:nvSpPr>
          <p:spPr>
            <a:xfrm>
              <a:off x="92641" y="292178"/>
              <a:ext cx="6627686" cy="66244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kumimoji="1" lang="en-US" altLang="ja-JP" sz="1200" b="1" dirty="0">
                <a:solidFill>
                  <a:sysClr val="windowText" lastClr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  <a:p>
              <a:endParaRPr kumimoji="1" lang="en-US" altLang="ja-JP" sz="1200" dirty="0">
                <a:solidFill>
                  <a:sysClr val="windowText" lastClr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  <a:p>
              <a:endParaRPr kumimoji="1" lang="en-US" altLang="ja-JP" sz="1100" dirty="0">
                <a:solidFill>
                  <a:sysClr val="windowText" lastClr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cxnSp>
          <p:nvCxnSpPr>
            <p:cNvPr id="6" name="直線コネクタ 5">
              <a:extLst>
                <a:ext uri="{FF2B5EF4-FFF2-40B4-BE49-F238E27FC236}">
                  <a16:creationId xmlns:a16="http://schemas.microsoft.com/office/drawing/2014/main" id="{599FFEB4-CE7F-4C6A-9F28-6370B7655BAF}"/>
                </a:ext>
              </a:extLst>
            </p:cNvPr>
            <p:cNvCxnSpPr>
              <a:cxnSpLocks/>
            </p:cNvCxnSpPr>
            <p:nvPr/>
          </p:nvCxnSpPr>
          <p:spPr>
            <a:xfrm>
              <a:off x="3461628" y="792088"/>
              <a:ext cx="1" cy="5826425"/>
            </a:xfrm>
            <a:prstGeom prst="line">
              <a:avLst/>
            </a:prstGeom>
            <a:ln w="28575">
              <a:solidFill>
                <a:schemeClr val="accent5">
                  <a:lumMod val="40000"/>
                  <a:lumOff val="6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58647665-04E4-4203-97D2-FFF1F4B15C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2638" y="-67624"/>
              <a:ext cx="1477029" cy="1033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3" name="グループ化 22">
              <a:extLst>
                <a:ext uri="{FF2B5EF4-FFF2-40B4-BE49-F238E27FC236}">
                  <a16:creationId xmlns:a16="http://schemas.microsoft.com/office/drawing/2014/main" id="{BDEE871E-6A7C-4BEF-8190-4436C19BBDF6}"/>
                </a:ext>
              </a:extLst>
            </p:cNvPr>
            <p:cNvGrpSpPr/>
            <p:nvPr/>
          </p:nvGrpSpPr>
          <p:grpSpPr>
            <a:xfrm>
              <a:off x="147403" y="856075"/>
              <a:ext cx="6637806" cy="5695902"/>
              <a:chOff x="161801" y="864442"/>
              <a:chExt cx="6637806" cy="5695902"/>
            </a:xfrm>
          </p:grpSpPr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349F4E9B-BFB3-4F18-9DF2-5ED23BB6350D}"/>
                  </a:ext>
                </a:extLst>
              </p:cNvPr>
              <p:cNvGrpSpPr/>
              <p:nvPr/>
            </p:nvGrpSpPr>
            <p:grpSpPr>
              <a:xfrm>
                <a:off x="180379" y="3359256"/>
                <a:ext cx="3313835" cy="1246706"/>
                <a:chOff x="180379" y="3391340"/>
                <a:chExt cx="3313835" cy="1246706"/>
              </a:xfrm>
            </p:grpSpPr>
            <p:sp>
              <p:nvSpPr>
                <p:cNvPr id="35" name="正方形/長方形 34">
                  <a:extLst>
                    <a:ext uri="{FF2B5EF4-FFF2-40B4-BE49-F238E27FC236}">
                      <a16:creationId xmlns:a16="http://schemas.microsoft.com/office/drawing/2014/main" id="{D828C380-7CF2-4B5E-8075-129F5C2783A6}"/>
                    </a:ext>
                  </a:extLst>
                </p:cNvPr>
                <p:cNvSpPr/>
                <p:nvPr/>
              </p:nvSpPr>
              <p:spPr>
                <a:xfrm>
                  <a:off x="180379" y="3391340"/>
                  <a:ext cx="3313835" cy="35188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r>
                    <a:rPr kumimoji="1" lang="ja-JP" altLang="en-US" sz="1050" dirty="0">
                      <a:solidFill>
                        <a:sysClr val="windowText" lastClr="000000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Ｑ 過去に本事業で補助を受けた農業者は今回の補　</a:t>
                  </a:r>
                  <a:endParaRPr kumimoji="1" lang="en-US" altLang="ja-JP" sz="1050" dirty="0">
                    <a:solidFill>
                      <a:sysClr val="windowText" lastClr="000000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  <a:p>
                  <a:r>
                    <a:rPr kumimoji="1" lang="ja-JP" altLang="en-US" sz="1050" dirty="0">
                      <a:solidFill>
                        <a:sysClr val="windowText" lastClr="000000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　 助対象外なのか？　</a:t>
                  </a:r>
                  <a:endParaRPr kumimoji="1" lang="en-US" altLang="ja-JP" sz="1000" dirty="0">
                    <a:solidFill>
                      <a:sysClr val="windowText" lastClr="000000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41" name="正方形/長方形 40">
                  <a:extLst>
                    <a:ext uri="{FF2B5EF4-FFF2-40B4-BE49-F238E27FC236}">
                      <a16:creationId xmlns:a16="http://schemas.microsoft.com/office/drawing/2014/main" id="{B092BA2D-8287-4C22-AE65-B0D3BA523869}"/>
                    </a:ext>
                  </a:extLst>
                </p:cNvPr>
                <p:cNvSpPr/>
                <p:nvPr/>
              </p:nvSpPr>
              <p:spPr>
                <a:xfrm>
                  <a:off x="265149" y="3853180"/>
                  <a:ext cx="3092935" cy="78486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t" anchorCtr="0"/>
                <a:lstStyle/>
                <a:p>
                  <a:r>
                    <a:rPr kumimoji="1" lang="ja-JP" altLang="en-US" sz="1000" dirty="0">
                      <a:solidFill>
                        <a:sysClr val="windowText" lastClr="000000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Ａ </a:t>
                  </a:r>
                  <a:r>
                    <a:rPr kumimoji="1" lang="ja-JP" altLang="en-US" sz="1000" dirty="0">
                      <a:solidFill>
                        <a:schemeClr val="tx1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緑肥の効果については複数年実施することによっ</a:t>
                  </a:r>
                  <a:endParaRPr kumimoji="1" lang="en-US" altLang="ja-JP" sz="1000" dirty="0">
                    <a:solidFill>
                      <a:schemeClr val="tx1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  <a:p>
                  <a:r>
                    <a:rPr kumimoji="1" lang="en-US" altLang="ja-JP" sz="1000" dirty="0">
                      <a:solidFill>
                        <a:schemeClr val="tx1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/>
                  </a:r>
                  <a:r>
                    <a:rPr kumimoji="1" lang="ja-JP" altLang="en-US" sz="1000" dirty="0">
                      <a:solidFill>
                        <a:schemeClr val="tx1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て更なる効果が見込まれることから、過去に本事 </a:t>
                  </a:r>
                  <a:endParaRPr kumimoji="1" lang="en-US" altLang="ja-JP" sz="1000" dirty="0">
                    <a:solidFill>
                      <a:schemeClr val="tx1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  <a:p>
                  <a:r>
                    <a:rPr kumimoji="1" lang="en-US" altLang="ja-JP" sz="1000" dirty="0">
                      <a:solidFill>
                        <a:schemeClr val="tx1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/>
                  </a:r>
                  <a:r>
                    <a:rPr kumimoji="1" lang="ja-JP" altLang="en-US" sz="1000" dirty="0">
                      <a:solidFill>
                        <a:schemeClr val="tx1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業で補助を受けた農業者等であっても補助対象に</a:t>
                  </a:r>
                  <a:endParaRPr kumimoji="1" lang="en-US" altLang="ja-JP" sz="1000" dirty="0">
                    <a:solidFill>
                      <a:schemeClr val="tx1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  <a:p>
                  <a:r>
                    <a:rPr kumimoji="1" lang="en-US" altLang="ja-JP" sz="1000" dirty="0">
                      <a:solidFill>
                        <a:schemeClr val="tx1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/>
                  </a:r>
                  <a:r>
                    <a:rPr kumimoji="1" lang="ja-JP" altLang="en-US" sz="1000" dirty="0">
                      <a:solidFill>
                        <a:schemeClr val="tx1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なります。</a:t>
                  </a:r>
                  <a:endParaRPr kumimoji="1" lang="en-US" altLang="ja-JP" sz="900" dirty="0">
                    <a:solidFill>
                      <a:schemeClr val="tx1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  <a:p>
                  <a:pPr algn="ctr"/>
                  <a:endParaRPr kumimoji="1" lang="en-US" altLang="ja-JP" sz="1000" dirty="0">
                    <a:solidFill>
                      <a:sysClr val="windowText" lastClr="000000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</p:grpSp>
          <p:grpSp>
            <p:nvGrpSpPr>
              <p:cNvPr id="43" name="グループ化 42">
                <a:extLst>
                  <a:ext uri="{FF2B5EF4-FFF2-40B4-BE49-F238E27FC236}">
                    <a16:creationId xmlns:a16="http://schemas.microsoft.com/office/drawing/2014/main" id="{E8C88C0D-A8FD-4A8B-AD6A-74ABFA95E77B}"/>
                  </a:ext>
                </a:extLst>
              </p:cNvPr>
              <p:cNvGrpSpPr/>
              <p:nvPr/>
            </p:nvGrpSpPr>
            <p:grpSpPr>
              <a:xfrm>
                <a:off x="161801" y="4746138"/>
                <a:ext cx="3243254" cy="792414"/>
                <a:chOff x="1256575" y="6442755"/>
                <a:chExt cx="3243255" cy="509243"/>
              </a:xfrm>
            </p:grpSpPr>
            <p:sp>
              <p:nvSpPr>
                <p:cNvPr id="45" name="正方形/長方形 44">
                  <a:extLst>
                    <a:ext uri="{FF2B5EF4-FFF2-40B4-BE49-F238E27FC236}">
                      <a16:creationId xmlns:a16="http://schemas.microsoft.com/office/drawing/2014/main" id="{370A2D70-DFCB-4351-A5A8-9A980D4F5878}"/>
                    </a:ext>
                  </a:extLst>
                </p:cNvPr>
                <p:cNvSpPr/>
                <p:nvPr/>
              </p:nvSpPr>
              <p:spPr>
                <a:xfrm>
                  <a:off x="1256575" y="6442755"/>
                  <a:ext cx="3243255" cy="19219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r>
                    <a:rPr kumimoji="1" lang="ja-JP" altLang="en-US" sz="1050" dirty="0">
                      <a:solidFill>
                        <a:sysClr val="windowText" lastClr="000000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Ｑ 他の事業との同時利用は可能か？</a:t>
                  </a:r>
                  <a:endParaRPr kumimoji="1" lang="en-US" altLang="ja-JP" sz="1050" dirty="0">
                    <a:solidFill>
                      <a:sysClr val="windowText" lastClr="000000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51" name="正方形/長方形 50">
                  <a:extLst>
                    <a:ext uri="{FF2B5EF4-FFF2-40B4-BE49-F238E27FC236}">
                      <a16:creationId xmlns:a16="http://schemas.microsoft.com/office/drawing/2014/main" id="{95A832E2-3F8D-4E03-B232-EACCAAC87883}"/>
                    </a:ext>
                  </a:extLst>
                </p:cNvPr>
                <p:cNvSpPr/>
                <p:nvPr/>
              </p:nvSpPr>
              <p:spPr>
                <a:xfrm>
                  <a:off x="1350379" y="6652541"/>
                  <a:ext cx="3092936" cy="299457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t" anchorCtr="0"/>
                <a:lstStyle/>
                <a:p>
                  <a:r>
                    <a:rPr kumimoji="1" lang="ja-JP" altLang="en-US" sz="1000" dirty="0">
                      <a:solidFill>
                        <a:sysClr val="windowText" lastClr="000000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Ａ 国、県、市町村等のいずれの事業とも同時利用は</a:t>
                  </a:r>
                  <a:endParaRPr kumimoji="1" lang="en-US" altLang="ja-JP" sz="1000" dirty="0">
                    <a:solidFill>
                      <a:sysClr val="windowText" lastClr="000000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  <a:p>
                  <a:r>
                    <a:rPr kumimoji="1" lang="en-US" altLang="ja-JP" sz="1000" dirty="0">
                      <a:solidFill>
                        <a:sysClr val="windowText" lastClr="000000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/>
                  </a:r>
                  <a:r>
                    <a:rPr kumimoji="1" lang="ja-JP" altLang="en-US" sz="1000" dirty="0">
                      <a:solidFill>
                        <a:sysClr val="windowText" lastClr="000000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できません。</a:t>
                  </a:r>
                  <a:endParaRPr kumimoji="1" lang="en-US" altLang="ja-JP" sz="1000" dirty="0">
                    <a:solidFill>
                      <a:sysClr val="windowText" lastClr="000000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  <a:p>
                  <a:pPr algn="ctr"/>
                  <a:endParaRPr kumimoji="1" lang="en-US" altLang="ja-JP" sz="1000" dirty="0">
                    <a:solidFill>
                      <a:sysClr val="windowText" lastClr="000000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</p:grpSp>
          <p:grpSp>
            <p:nvGrpSpPr>
              <p:cNvPr id="56" name="グループ化 55">
                <a:extLst>
                  <a:ext uri="{FF2B5EF4-FFF2-40B4-BE49-F238E27FC236}">
                    <a16:creationId xmlns:a16="http://schemas.microsoft.com/office/drawing/2014/main" id="{C7E3651C-AF36-4309-924E-1DFBAEC55609}"/>
                  </a:ext>
                </a:extLst>
              </p:cNvPr>
              <p:cNvGrpSpPr/>
              <p:nvPr/>
            </p:nvGrpSpPr>
            <p:grpSpPr>
              <a:xfrm>
                <a:off x="3528420" y="864442"/>
                <a:ext cx="3189848" cy="1177939"/>
                <a:chOff x="1254016" y="4773302"/>
                <a:chExt cx="3189849" cy="1177939"/>
              </a:xfrm>
            </p:grpSpPr>
            <p:sp>
              <p:nvSpPr>
                <p:cNvPr id="57" name="正方形/長方形 56">
                  <a:extLst>
                    <a:ext uri="{FF2B5EF4-FFF2-40B4-BE49-F238E27FC236}">
                      <a16:creationId xmlns:a16="http://schemas.microsoft.com/office/drawing/2014/main" id="{50C2FC83-8E0E-4AED-B551-E8E1C498822A}"/>
                    </a:ext>
                  </a:extLst>
                </p:cNvPr>
                <p:cNvSpPr/>
                <p:nvPr/>
              </p:nvSpPr>
              <p:spPr>
                <a:xfrm>
                  <a:off x="1254016" y="4773302"/>
                  <a:ext cx="3189849" cy="43295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r>
                    <a:rPr kumimoji="1" lang="ja-JP" altLang="en-US" sz="1050" dirty="0">
                      <a:solidFill>
                        <a:sysClr val="windowText" lastClr="000000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Ｑ 農業者が独自に購入した緑肥の種子も補助対象</a:t>
                  </a:r>
                  <a:endParaRPr kumimoji="1" lang="en-US" altLang="ja-JP" sz="1050" dirty="0">
                    <a:solidFill>
                      <a:sysClr val="windowText" lastClr="000000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  <a:p>
                  <a:r>
                    <a:rPr kumimoji="1" lang="en-US" altLang="ja-JP" sz="1050" dirty="0">
                      <a:solidFill>
                        <a:sysClr val="windowText" lastClr="000000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/>
                  </a:r>
                  <a:r>
                    <a:rPr kumimoji="1" lang="ja-JP" altLang="en-US" sz="1050" dirty="0">
                      <a:solidFill>
                        <a:sysClr val="windowText" lastClr="000000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になるのか？</a:t>
                  </a:r>
                  <a:endParaRPr kumimoji="1" lang="en-US" altLang="ja-JP" sz="1050" dirty="0">
                    <a:solidFill>
                      <a:sysClr val="windowText" lastClr="000000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58" name="正方形/長方形 57">
                  <a:extLst>
                    <a:ext uri="{FF2B5EF4-FFF2-40B4-BE49-F238E27FC236}">
                      <a16:creationId xmlns:a16="http://schemas.microsoft.com/office/drawing/2014/main" id="{244A525C-6D54-438F-9A83-D0CAFD5F5D5F}"/>
                    </a:ext>
                  </a:extLst>
                </p:cNvPr>
                <p:cNvSpPr/>
                <p:nvPr/>
              </p:nvSpPr>
              <p:spPr>
                <a:xfrm>
                  <a:off x="1349746" y="5213417"/>
                  <a:ext cx="3056429" cy="737824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t" anchorCtr="0"/>
                <a:lstStyle/>
                <a:p>
                  <a:r>
                    <a:rPr kumimoji="1" lang="ja-JP" altLang="en-US" sz="1050" dirty="0">
                      <a:solidFill>
                        <a:sysClr val="windowText" lastClr="000000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Ａ 農業者が個別に購入した緑肥種子については、</a:t>
                  </a:r>
                  <a:endParaRPr kumimoji="1" lang="en-US" altLang="ja-JP" sz="1050" dirty="0">
                    <a:solidFill>
                      <a:sysClr val="windowText" lastClr="000000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  <a:p>
                  <a:r>
                    <a:rPr kumimoji="1" lang="ja-JP" altLang="en-US" sz="1050" dirty="0">
                      <a:solidFill>
                        <a:sysClr val="windowText" lastClr="000000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　 補助対象外です。</a:t>
                  </a:r>
                  <a:endParaRPr kumimoji="1" lang="en-US" altLang="ja-JP" sz="1050" dirty="0">
                    <a:solidFill>
                      <a:sysClr val="windowText" lastClr="000000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  <a:p>
                  <a:r>
                    <a:rPr kumimoji="1" lang="ja-JP" altLang="en-US" sz="1050" dirty="0">
                      <a:solidFill>
                        <a:sysClr val="windowText" lastClr="000000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   管轄のＪＡ（種子事業者）が要望をとりまとめ</a:t>
                  </a:r>
                  <a:endParaRPr kumimoji="1" lang="en-US" altLang="ja-JP" sz="1050" dirty="0">
                    <a:solidFill>
                      <a:sysClr val="windowText" lastClr="000000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  <a:p>
                  <a:r>
                    <a:rPr kumimoji="1" lang="ja-JP" altLang="en-US" sz="1050" dirty="0">
                      <a:solidFill>
                        <a:sysClr val="windowText" lastClr="000000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　 購入・配布された緑肥が補助対象です。</a:t>
                  </a:r>
                  <a:endParaRPr kumimoji="1" lang="en-US" altLang="ja-JP" sz="1050" dirty="0">
                    <a:solidFill>
                      <a:sysClr val="windowText" lastClr="000000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</p:grpSp>
          <p:grpSp>
            <p:nvGrpSpPr>
              <p:cNvPr id="60" name="グループ化 59">
                <a:extLst>
                  <a:ext uri="{FF2B5EF4-FFF2-40B4-BE49-F238E27FC236}">
                    <a16:creationId xmlns:a16="http://schemas.microsoft.com/office/drawing/2014/main" id="{2C4AB21C-9FD8-4A90-8813-B14E4DB11569}"/>
                  </a:ext>
                </a:extLst>
              </p:cNvPr>
              <p:cNvGrpSpPr/>
              <p:nvPr/>
            </p:nvGrpSpPr>
            <p:grpSpPr>
              <a:xfrm>
                <a:off x="3556353" y="3821095"/>
                <a:ext cx="3243254" cy="1336117"/>
                <a:chOff x="1278367" y="6322156"/>
                <a:chExt cx="3243255" cy="1336117"/>
              </a:xfrm>
            </p:grpSpPr>
            <p:sp>
              <p:nvSpPr>
                <p:cNvPr id="61" name="正方形/長方形 60">
                  <a:extLst>
                    <a:ext uri="{FF2B5EF4-FFF2-40B4-BE49-F238E27FC236}">
                      <a16:creationId xmlns:a16="http://schemas.microsoft.com/office/drawing/2014/main" id="{28919587-4FC8-42C7-8007-5CC4BF940891}"/>
                    </a:ext>
                  </a:extLst>
                </p:cNvPr>
                <p:cNvSpPr/>
                <p:nvPr/>
              </p:nvSpPr>
              <p:spPr>
                <a:xfrm>
                  <a:off x="1278367" y="6322156"/>
                  <a:ext cx="3243255" cy="48740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r>
                    <a:rPr kumimoji="1" lang="ja-JP" altLang="en-US" sz="1050" dirty="0">
                      <a:solidFill>
                        <a:sysClr val="windowText" lastClr="000000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Ｑ 添付する写真（播種が確認できるもの）は、ど　</a:t>
                  </a:r>
                  <a:endParaRPr kumimoji="1" lang="en-US" altLang="ja-JP" sz="1050" dirty="0">
                    <a:solidFill>
                      <a:sysClr val="windowText" lastClr="000000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  <a:p>
                  <a:r>
                    <a:rPr kumimoji="1" lang="ja-JP" altLang="en-US" sz="1050" dirty="0">
                      <a:solidFill>
                        <a:sysClr val="windowText" lastClr="000000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　 のような写真か？</a:t>
                  </a:r>
                  <a:endParaRPr kumimoji="1" lang="en-US" altLang="ja-JP" sz="1050" dirty="0">
                    <a:solidFill>
                      <a:sysClr val="windowText" lastClr="000000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62" name="正方形/長方形 61">
                  <a:extLst>
                    <a:ext uri="{FF2B5EF4-FFF2-40B4-BE49-F238E27FC236}">
                      <a16:creationId xmlns:a16="http://schemas.microsoft.com/office/drawing/2014/main" id="{DB84F1A5-3D90-466E-A70F-A68D4B234B07}"/>
                    </a:ext>
                  </a:extLst>
                </p:cNvPr>
                <p:cNvSpPr/>
                <p:nvPr/>
              </p:nvSpPr>
              <p:spPr>
                <a:xfrm>
                  <a:off x="1359326" y="6793622"/>
                  <a:ext cx="3030105" cy="864651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t" anchorCtr="0"/>
                <a:lstStyle/>
                <a:p>
                  <a:r>
                    <a:rPr kumimoji="1" lang="ja-JP" altLang="en-US" sz="1050" dirty="0">
                      <a:solidFill>
                        <a:schemeClr val="tx1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Ａ 事業趣旨の観点から緑肥種子の発芽、生育が確　</a:t>
                  </a:r>
                  <a:endParaRPr kumimoji="1" lang="en-US" altLang="ja-JP" sz="1050" dirty="0">
                    <a:solidFill>
                      <a:schemeClr val="tx1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  <a:p>
                  <a:r>
                    <a:rPr kumimoji="1" lang="ja-JP" altLang="en-US" sz="1050" dirty="0">
                      <a:solidFill>
                        <a:schemeClr val="tx1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　 認できる写真が適当です。</a:t>
                  </a:r>
                  <a:endParaRPr kumimoji="1" lang="en-US" altLang="ja-JP" sz="1050" dirty="0">
                    <a:solidFill>
                      <a:schemeClr val="tx1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  <a:p>
                  <a:r>
                    <a:rPr kumimoji="1" lang="ja-JP" altLang="en-US" sz="1050" dirty="0">
                      <a:solidFill>
                        <a:schemeClr val="tx1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　 複数のほ場がある場合、複数種類の緑肥を播種</a:t>
                  </a:r>
                  <a:endParaRPr kumimoji="1" lang="en-US" altLang="ja-JP" sz="1050" dirty="0">
                    <a:solidFill>
                      <a:schemeClr val="tx1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  <a:p>
                  <a:r>
                    <a:rPr kumimoji="1" lang="en-US" altLang="ja-JP" sz="1050" dirty="0">
                      <a:solidFill>
                        <a:schemeClr val="tx1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/>
                  </a:r>
                  <a:r>
                    <a:rPr kumimoji="1" lang="ja-JP" altLang="en-US" sz="1050" dirty="0">
                      <a:solidFill>
                        <a:schemeClr val="tx1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した場合は、ほ場ごと、種類ごとの写真を添付</a:t>
                  </a:r>
                  <a:endParaRPr kumimoji="1" lang="en-US" altLang="ja-JP" sz="1050" dirty="0">
                    <a:solidFill>
                      <a:schemeClr val="tx1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  <a:p>
                  <a:r>
                    <a:rPr kumimoji="1" lang="en-US" altLang="ja-JP" sz="1050" dirty="0">
                      <a:solidFill>
                        <a:schemeClr val="tx1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/>
                  </a:r>
                  <a:r>
                    <a:rPr kumimoji="1" lang="ja-JP" altLang="en-US" sz="1050" dirty="0">
                      <a:solidFill>
                        <a:schemeClr val="tx1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してください。</a:t>
                  </a:r>
                  <a:endParaRPr kumimoji="1" lang="en-US" altLang="ja-JP" sz="1050" dirty="0">
                    <a:solidFill>
                      <a:schemeClr val="tx1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</p:grpSp>
          <p:grpSp>
            <p:nvGrpSpPr>
              <p:cNvPr id="64" name="グループ化 63">
                <a:extLst>
                  <a:ext uri="{FF2B5EF4-FFF2-40B4-BE49-F238E27FC236}">
                    <a16:creationId xmlns:a16="http://schemas.microsoft.com/office/drawing/2014/main" id="{152E6003-5333-4A4F-B361-A706AA71F5AD}"/>
                  </a:ext>
                </a:extLst>
              </p:cNvPr>
              <p:cNvGrpSpPr/>
              <p:nvPr/>
            </p:nvGrpSpPr>
            <p:grpSpPr>
              <a:xfrm>
                <a:off x="3545845" y="5271941"/>
                <a:ext cx="3243254" cy="1288403"/>
                <a:chOff x="1274178" y="6423851"/>
                <a:chExt cx="3243255" cy="1288403"/>
              </a:xfrm>
            </p:grpSpPr>
            <p:sp>
              <p:nvSpPr>
                <p:cNvPr id="65" name="正方形/長方形 64">
                  <a:extLst>
                    <a:ext uri="{FF2B5EF4-FFF2-40B4-BE49-F238E27FC236}">
                      <a16:creationId xmlns:a16="http://schemas.microsoft.com/office/drawing/2014/main" id="{5FADA58D-9ED0-456F-8F9E-7621B4B5FBD4}"/>
                    </a:ext>
                  </a:extLst>
                </p:cNvPr>
                <p:cNvSpPr/>
                <p:nvPr/>
              </p:nvSpPr>
              <p:spPr>
                <a:xfrm>
                  <a:off x="1274178" y="6423851"/>
                  <a:ext cx="3243255" cy="43295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r>
                    <a:rPr kumimoji="1" lang="ja-JP" altLang="en-US" sz="1050" dirty="0">
                      <a:solidFill>
                        <a:sysClr val="windowText" lastClr="000000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Ｑ 万が一、緑肥の播種を行えない場合や種子が</a:t>
                  </a:r>
                  <a:endParaRPr kumimoji="1" lang="en-US" altLang="ja-JP" sz="1050" dirty="0">
                    <a:solidFill>
                      <a:sysClr val="windowText" lastClr="000000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  <a:p>
                  <a:r>
                    <a:rPr kumimoji="1" lang="ja-JP" altLang="en-US" sz="1050">
                      <a:solidFill>
                        <a:sysClr val="windowText" lastClr="000000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　 残る</a:t>
                  </a:r>
                  <a:r>
                    <a:rPr kumimoji="1" lang="ja-JP" altLang="en-US" sz="1050" dirty="0">
                      <a:solidFill>
                        <a:sysClr val="windowText" lastClr="000000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場合はどうしたらよいか？</a:t>
                  </a:r>
                  <a:endParaRPr kumimoji="1" lang="en-US" altLang="ja-JP" sz="1050" dirty="0">
                    <a:solidFill>
                      <a:sysClr val="windowText" lastClr="000000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66" name="正方形/長方形 65">
                  <a:extLst>
                    <a:ext uri="{FF2B5EF4-FFF2-40B4-BE49-F238E27FC236}">
                      <a16:creationId xmlns:a16="http://schemas.microsoft.com/office/drawing/2014/main" id="{230E60E5-B8C5-42D4-9A97-37A453131346}"/>
                    </a:ext>
                  </a:extLst>
                </p:cNvPr>
                <p:cNvSpPr/>
                <p:nvPr/>
              </p:nvSpPr>
              <p:spPr>
                <a:xfrm>
                  <a:off x="1403119" y="6902113"/>
                  <a:ext cx="2992631" cy="810141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t" anchorCtr="0"/>
                <a:lstStyle/>
                <a:p>
                  <a:r>
                    <a:rPr kumimoji="1" lang="ja-JP" altLang="en-US" sz="1050" dirty="0">
                      <a:solidFill>
                        <a:sysClr val="windowText" lastClr="000000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Ａ 基本的に計画どおりの播種をお願いします。</a:t>
                  </a:r>
                  <a:endParaRPr kumimoji="1" lang="en-US" altLang="ja-JP" sz="1050" dirty="0">
                    <a:solidFill>
                      <a:sysClr val="windowText" lastClr="000000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  <a:p>
                  <a:r>
                    <a:rPr kumimoji="1" lang="en-US" altLang="ja-JP" sz="1050" dirty="0">
                      <a:solidFill>
                        <a:sysClr val="windowText" lastClr="000000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/>
                  </a:r>
                  <a:r>
                    <a:rPr kumimoji="1" lang="ja-JP" altLang="en-US" sz="1050" dirty="0">
                      <a:solidFill>
                        <a:sysClr val="windowText" lastClr="000000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万が一、変更が生じる場合は、ＪＡ（種子事</a:t>
                  </a:r>
                  <a:endParaRPr kumimoji="1" lang="en-US" altLang="ja-JP" sz="1050" dirty="0">
                    <a:solidFill>
                      <a:sysClr val="windowText" lastClr="000000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  <a:p>
                  <a:r>
                    <a:rPr kumimoji="1" lang="ja-JP" altLang="en-US" sz="1050" dirty="0">
                      <a:solidFill>
                        <a:sysClr val="windowText" lastClr="000000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　 業者）に連絡し、指示を受けてください。</a:t>
                  </a:r>
                  <a:endParaRPr kumimoji="1" lang="en-US" altLang="ja-JP" sz="1050" dirty="0">
                    <a:solidFill>
                      <a:sysClr val="windowText" lastClr="000000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  <a:p>
                  <a:r>
                    <a:rPr kumimoji="1" lang="ja-JP" altLang="en-US" sz="1050" dirty="0">
                      <a:solidFill>
                        <a:sysClr val="windowText" lastClr="000000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　 </a:t>
                  </a:r>
                </a:p>
                <a:p>
                  <a:endParaRPr kumimoji="1" lang="en-US" altLang="ja-JP" sz="1050" dirty="0">
                    <a:solidFill>
                      <a:sysClr val="windowText" lastClr="000000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</p:grpSp>
        </p:grpSp>
      </p:grp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975D8299-A2AE-B879-B181-9269A9528442}"/>
              </a:ext>
            </a:extLst>
          </p:cNvPr>
          <p:cNvSpPr/>
          <p:nvPr/>
        </p:nvSpPr>
        <p:spPr>
          <a:xfrm>
            <a:off x="131072" y="1069800"/>
            <a:ext cx="3313835" cy="3330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kumimoji="1" lang="ja-JP" altLang="en-US" sz="1050" dirty="0">
                <a:solidFill>
                  <a:sysClr val="windowText" lastClr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Ｑ 本事業の趣旨は？　</a:t>
            </a:r>
            <a:endParaRPr kumimoji="1" lang="en-US" altLang="ja-JP" sz="1000" dirty="0">
              <a:solidFill>
                <a:sysClr val="windowText" lastClr="00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556A4136-D858-8F68-9B0A-CC7452F79E7A}"/>
              </a:ext>
            </a:extLst>
          </p:cNvPr>
          <p:cNvSpPr/>
          <p:nvPr/>
        </p:nvSpPr>
        <p:spPr>
          <a:xfrm>
            <a:off x="241207" y="1364743"/>
            <a:ext cx="3092935" cy="7082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kumimoji="1" lang="ja-JP" altLang="en-US" sz="1000" dirty="0">
                <a:solidFill>
                  <a:sysClr val="windowText" lastClr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Ａ </a:t>
            </a:r>
            <a:r>
              <a:rPr kumimoji="1" lang="ja-JP" altLang="en-US" sz="10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化学肥料の代替や土壌病害虫の対策となる緑肥の</a:t>
            </a:r>
            <a:endParaRPr kumimoji="1" lang="en-US" altLang="ja-JP" sz="10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0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 導入を支援し、肥料コストの削減を図るとともに</a:t>
            </a:r>
            <a:endParaRPr kumimoji="1" lang="en-US" altLang="ja-JP" sz="10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en-US" altLang="ja-JP" sz="10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/>
            </a:r>
            <a:r>
              <a:rPr kumimoji="1" lang="ja-JP" altLang="en-US" sz="10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化学肥料・化学合成農薬に依存しない栽培</a:t>
            </a:r>
            <a:r>
              <a:rPr kumimoji="1" lang="en-US" altLang="ja-JP" sz="10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/>
            </a:r>
            <a:r>
              <a:rPr kumimoji="1" lang="ja-JP" altLang="en-US" sz="10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体系、</a:t>
            </a:r>
            <a:endParaRPr kumimoji="1" lang="en-US" altLang="ja-JP" sz="10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0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 産地構造への転換を推進します。</a:t>
            </a:r>
            <a:endParaRPr kumimoji="1" lang="en-US" altLang="ja-JP" sz="9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ctr"/>
            <a:endParaRPr kumimoji="1" lang="en-US" altLang="ja-JP" sz="1000" dirty="0">
              <a:solidFill>
                <a:sysClr val="windowText" lastClr="00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B1B248CF-FF5D-30A9-A933-9AA104282B06}"/>
              </a:ext>
            </a:extLst>
          </p:cNvPr>
          <p:cNvSpPr/>
          <p:nvPr/>
        </p:nvSpPr>
        <p:spPr>
          <a:xfrm>
            <a:off x="157317" y="2243342"/>
            <a:ext cx="3313835" cy="2624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kumimoji="1" lang="ja-JP" altLang="en-US" sz="1050" dirty="0">
                <a:solidFill>
                  <a:sysClr val="windowText" lastClr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Ｑ 期待される事業効果は？　</a:t>
            </a:r>
            <a:endParaRPr kumimoji="1" lang="en-US" altLang="ja-JP" sz="1000" dirty="0">
              <a:solidFill>
                <a:sysClr val="windowText" lastClr="00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5DDAD269-BDD6-2110-919D-5E053CA14420}"/>
              </a:ext>
            </a:extLst>
          </p:cNvPr>
          <p:cNvSpPr/>
          <p:nvPr/>
        </p:nvSpPr>
        <p:spPr>
          <a:xfrm>
            <a:off x="250751" y="2516687"/>
            <a:ext cx="3092935" cy="8630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kumimoji="1" lang="ja-JP" altLang="en-US" sz="1000" dirty="0">
                <a:solidFill>
                  <a:sysClr val="windowText" lastClr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Ａ </a:t>
            </a:r>
            <a:r>
              <a:rPr kumimoji="1" lang="ja-JP" altLang="en-US" sz="10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土づくりなど緑肥の多面的効果を農業者等が実感</a:t>
            </a:r>
            <a:endParaRPr kumimoji="1" lang="en-US" altLang="ja-JP" sz="10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en-US" altLang="ja-JP" sz="10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/>
            </a:r>
            <a:r>
              <a:rPr kumimoji="1" lang="ja-JP" altLang="en-US" sz="10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することで、緑肥利用を継続するとともに、新規</a:t>
            </a:r>
            <a:endParaRPr kumimoji="1" lang="en-US" altLang="ja-JP" sz="10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en-US" altLang="ja-JP" sz="10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/>
            </a:r>
            <a:r>
              <a:rPr kumimoji="1" lang="ja-JP" altLang="en-US" sz="10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の緑肥利用の拡大が進み、化学肥料高騰の影響を</a:t>
            </a:r>
            <a:endParaRPr kumimoji="1" lang="en-US" altLang="ja-JP" sz="10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en-US" altLang="ja-JP" sz="10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/>
            </a:r>
            <a:r>
              <a:rPr kumimoji="1" lang="ja-JP" altLang="en-US" sz="10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受けにくい経営構造への転換を誘導し農業者の体</a:t>
            </a:r>
            <a:endParaRPr kumimoji="1" lang="en-US" altLang="ja-JP" sz="10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en-US" altLang="ja-JP" sz="10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/>
            </a:r>
            <a:r>
              <a:rPr kumimoji="1" lang="ja-JP" altLang="en-US" sz="10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質強化が図られます。</a:t>
            </a:r>
            <a:endParaRPr kumimoji="1" lang="en-US" altLang="ja-JP" sz="9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ctr"/>
            <a:endParaRPr kumimoji="1" lang="en-US" altLang="ja-JP" sz="1000" dirty="0">
              <a:solidFill>
                <a:sysClr val="windowText" lastClr="00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4C2E88E8-F50E-9941-EE3D-907E46AA1915}"/>
              </a:ext>
            </a:extLst>
          </p:cNvPr>
          <p:cNvSpPr/>
          <p:nvPr/>
        </p:nvSpPr>
        <p:spPr>
          <a:xfrm>
            <a:off x="165981" y="5847402"/>
            <a:ext cx="3243254" cy="299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kumimoji="1" lang="ja-JP" altLang="en-US" sz="1050" dirty="0">
                <a:solidFill>
                  <a:sysClr val="windowText" lastClr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Ｑ 播種するほ場は、露地・施設の区別はあるか？</a:t>
            </a:r>
            <a:endParaRPr kumimoji="1" lang="en-US" altLang="ja-JP" sz="1050" dirty="0">
              <a:solidFill>
                <a:sysClr val="windowText" lastClr="00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24E894F3-D8E2-DBE8-5931-F607C95AB890}"/>
              </a:ext>
            </a:extLst>
          </p:cNvPr>
          <p:cNvSpPr/>
          <p:nvPr/>
        </p:nvSpPr>
        <p:spPr>
          <a:xfrm>
            <a:off x="255595" y="6177729"/>
            <a:ext cx="3064025" cy="46597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kumimoji="1" lang="ja-JP" altLang="en-US" sz="1000" dirty="0">
                <a:solidFill>
                  <a:sysClr val="windowText" lastClr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Ａ 露地栽培、施設栽培いずれも対象になります。</a:t>
            </a:r>
            <a:endParaRPr kumimoji="1" lang="en-US" altLang="ja-JP" sz="1000" dirty="0">
              <a:solidFill>
                <a:sysClr val="windowText" lastClr="00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ctr"/>
            <a:endParaRPr kumimoji="1" lang="en-US" altLang="ja-JP" sz="1000" dirty="0">
              <a:solidFill>
                <a:sysClr val="windowText" lastClr="00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BCD413E-F5CE-9AE4-6667-01511D43EFF9}"/>
              </a:ext>
            </a:extLst>
          </p:cNvPr>
          <p:cNvSpPr/>
          <p:nvPr/>
        </p:nvSpPr>
        <p:spPr>
          <a:xfrm>
            <a:off x="3532600" y="2406644"/>
            <a:ext cx="3189848" cy="3268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kumimoji="1" lang="ja-JP" altLang="en-US" sz="1050" dirty="0">
                <a:solidFill>
                  <a:sysClr val="windowText" lastClr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Ｑ 農業者は何をもって事業完了とするのか？</a:t>
            </a:r>
            <a:endParaRPr kumimoji="1" lang="en-US" altLang="ja-JP" sz="1050" dirty="0">
              <a:solidFill>
                <a:sysClr val="windowText" lastClr="00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5066D9E-D33A-8CAC-884C-A09C98AE64FC}"/>
              </a:ext>
            </a:extLst>
          </p:cNvPr>
          <p:cNvSpPr/>
          <p:nvPr/>
        </p:nvSpPr>
        <p:spPr>
          <a:xfrm>
            <a:off x="3636076" y="2701871"/>
            <a:ext cx="3033997" cy="116534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kumimoji="1" lang="ja-JP" altLang="en-US" sz="1050" dirty="0">
                <a:solidFill>
                  <a:sysClr val="windowText" lastClr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Ａ 農業者は、播種後ＪＡ</a:t>
            </a:r>
            <a:r>
              <a:rPr kumimoji="1" lang="en-US" altLang="ja-JP" sz="1050" dirty="0">
                <a:solidFill>
                  <a:sysClr val="windowText" lastClr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(</a:t>
            </a:r>
            <a:r>
              <a:rPr kumimoji="1" lang="ja-JP" altLang="en-US" sz="1050" dirty="0">
                <a:solidFill>
                  <a:sysClr val="windowText" lastClr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種子事業者</a:t>
            </a:r>
            <a:r>
              <a:rPr kumimoji="1" lang="en-US" altLang="ja-JP" sz="1050" dirty="0">
                <a:solidFill>
                  <a:sysClr val="windowText" lastClr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)</a:t>
            </a:r>
            <a:r>
              <a:rPr kumimoji="1" lang="ja-JP" altLang="en-US" sz="1050" dirty="0">
                <a:solidFill>
                  <a:sysClr val="windowText" lastClr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の所定の様</a:t>
            </a:r>
            <a:endParaRPr kumimoji="1" lang="en-US" altLang="ja-JP" sz="1050" dirty="0">
              <a:solidFill>
                <a:sysClr val="windowText" lastClr="00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050" dirty="0">
                <a:solidFill>
                  <a:sysClr val="windowText" lastClr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 式「播種完了報告書」</a:t>
            </a:r>
            <a:r>
              <a:rPr kumimoji="1" lang="en-US" altLang="ja-JP" sz="1050" dirty="0">
                <a:solidFill>
                  <a:sysClr val="windowText" lastClr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(</a:t>
            </a:r>
            <a:r>
              <a:rPr kumimoji="1" lang="ja-JP" altLang="en-US" sz="1050" dirty="0">
                <a:solidFill>
                  <a:sysClr val="windowText" lastClr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ほ場・播種種類・播種</a:t>
            </a:r>
            <a:endParaRPr kumimoji="1" lang="en-US" altLang="ja-JP" sz="1050" dirty="0">
              <a:solidFill>
                <a:sysClr val="windowText" lastClr="00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en-US" altLang="ja-JP" sz="1050" dirty="0">
                <a:solidFill>
                  <a:sysClr val="windowText" lastClr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/>
            </a:r>
            <a:r>
              <a:rPr kumimoji="1" lang="ja-JP" altLang="en-US" sz="1050" dirty="0">
                <a:solidFill>
                  <a:sysClr val="windowText" lastClr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量・播種面積・播種日等）に、写真（播種が確</a:t>
            </a:r>
            <a:endParaRPr kumimoji="1" lang="en-US" altLang="ja-JP" sz="1050" dirty="0">
              <a:solidFill>
                <a:sysClr val="windowText" lastClr="00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en-US" altLang="ja-JP" sz="1050" dirty="0">
                <a:solidFill>
                  <a:sysClr val="windowText" lastClr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/>
            </a:r>
            <a:r>
              <a:rPr kumimoji="1" lang="ja-JP" altLang="en-US" sz="1050" dirty="0">
                <a:solidFill>
                  <a:sysClr val="windowText" lastClr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認できるもの）を添付し、ＪＡ（種子事業者）</a:t>
            </a:r>
            <a:endParaRPr kumimoji="1" lang="en-US" altLang="ja-JP" sz="1050" dirty="0">
              <a:solidFill>
                <a:sysClr val="windowText" lastClr="00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en-US" altLang="ja-JP" sz="1050" dirty="0">
                <a:solidFill>
                  <a:sysClr val="windowText" lastClr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/>
            </a:r>
            <a:r>
              <a:rPr kumimoji="1" lang="ja-JP" altLang="en-US" sz="1050" dirty="0">
                <a:solidFill>
                  <a:sysClr val="windowText" lastClr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に提出して、事業完了になります。</a:t>
            </a:r>
            <a:endParaRPr kumimoji="1" lang="en-US" altLang="ja-JP" sz="1050" dirty="0">
              <a:solidFill>
                <a:sysClr val="windowText" lastClr="00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050" dirty="0">
                <a:solidFill>
                  <a:sysClr val="windowText" lastClr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 ＪＡ（種子業者）が、これらの書類を確認しま</a:t>
            </a:r>
            <a:endParaRPr kumimoji="1" lang="en-US" altLang="ja-JP" sz="1050" dirty="0">
              <a:solidFill>
                <a:sysClr val="windowText" lastClr="00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050" dirty="0">
                <a:solidFill>
                  <a:sysClr val="windowText" lastClr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 す。</a:t>
            </a:r>
            <a:endParaRPr kumimoji="1" lang="en-US" altLang="ja-JP" sz="1050" dirty="0">
              <a:solidFill>
                <a:sysClr val="windowText" lastClr="00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26BFD3EA-98A3-5260-14E5-F7A8539563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652709"/>
              </p:ext>
            </p:extLst>
          </p:nvPr>
        </p:nvGraphicFramePr>
        <p:xfrm>
          <a:off x="0" y="7437486"/>
          <a:ext cx="6881379" cy="15120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587586">
                  <a:extLst>
                    <a:ext uri="{9D8B030D-6E8A-4147-A177-3AD203B41FA5}">
                      <a16:colId xmlns:a16="http://schemas.microsoft.com/office/drawing/2014/main" val="3947626819"/>
                    </a:ext>
                  </a:extLst>
                </a:gridCol>
                <a:gridCol w="2293793">
                  <a:extLst>
                    <a:ext uri="{9D8B030D-6E8A-4147-A177-3AD203B41FA5}">
                      <a16:colId xmlns:a16="http://schemas.microsoft.com/office/drawing/2014/main" val="1689896123"/>
                    </a:ext>
                  </a:extLst>
                </a:gridCol>
              </a:tblGrid>
              <a:tr h="302404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管轄ＪＡ（種子事業者）担当窓口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電話番号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3585537"/>
                  </a:ext>
                </a:extLst>
              </a:tr>
              <a:tr h="302404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ＪＡ佐久浅間　営農経済部　生産資材課（担当：内堀）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/>
                        <a:t>0267-77-7040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1163742"/>
                  </a:ext>
                </a:extLst>
              </a:tr>
              <a:tr h="302404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ＪＡ長野八ヶ岳　営農経済部　生産資材課（担当</a:t>
                      </a:r>
                      <a:r>
                        <a:rPr kumimoji="1" lang="en-US" altLang="ja-JP" dirty="0"/>
                        <a:t>:</a:t>
                      </a:r>
                      <a:r>
                        <a:rPr kumimoji="1" lang="ja-JP" altLang="en-US" dirty="0"/>
                        <a:t>井出）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0267-91-0100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317275"/>
                  </a:ext>
                </a:extLst>
              </a:tr>
              <a:tr h="302404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ＪＡ川上物産　購買課（</a:t>
                      </a:r>
                      <a:r>
                        <a:rPr kumimoji="1" lang="ja-JP" altLang="en-US"/>
                        <a:t>担当：青木、友野）　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0267-97-2013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990889"/>
                  </a:ext>
                </a:extLst>
              </a:tr>
              <a:tr h="302404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ＪＡ川上そ菜販売　生産購買課（担当：井出）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0267-99-2125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6783140"/>
                  </a:ext>
                </a:extLst>
              </a:tr>
            </a:tbl>
          </a:graphicData>
        </a:graphic>
      </p:graphicFrame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11D3663-946C-5D45-43E3-A23329E1FD9B}"/>
              </a:ext>
            </a:extLst>
          </p:cNvPr>
          <p:cNvSpPr/>
          <p:nvPr/>
        </p:nvSpPr>
        <p:spPr>
          <a:xfrm>
            <a:off x="-21081" y="8949507"/>
            <a:ext cx="6879081" cy="9564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400"/>
              </a:spcBef>
            </a:pPr>
            <a:r>
              <a:rPr kumimoji="1"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事業実施主体：佐久園芸振興協議会（事務局：佐久農業農村支援センタ－（担当：関根））</a:t>
            </a:r>
            <a:endParaRPr kumimoji="1" lang="en-US" altLang="ja-JP" sz="14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spcBef>
                <a:spcPts val="400"/>
              </a:spcBef>
            </a:pPr>
            <a:r>
              <a:rPr kumimoji="1"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　　　電話：</a:t>
            </a:r>
            <a:r>
              <a:rPr kumimoji="1"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0267-63-3145</a:t>
            </a:r>
            <a:r>
              <a:rPr kumimoji="1"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（直通）　</a:t>
            </a:r>
            <a:r>
              <a:rPr kumimoji="1"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FAX:</a:t>
            </a:r>
            <a:r>
              <a:rPr kumimoji="1"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０２６７６３－３３０８</a:t>
            </a:r>
            <a:endParaRPr kumimoji="1" lang="en-US" altLang="ja-JP" sz="14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spcBef>
                <a:spcPts val="400"/>
              </a:spcBef>
            </a:pPr>
            <a:r>
              <a:rPr kumimoji="1"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　　　Ｅメール：</a:t>
            </a:r>
            <a:r>
              <a:rPr kumimoji="1"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saku-nogyo@pref.nagano.lg.jp</a:t>
            </a:r>
            <a:endParaRPr kumimoji="1" lang="ja-JP" altLang="en-US" sz="14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8429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TM03090430[[fn=縞模様]]</Template>
  <TotalTime>2613</TotalTime>
  <Words>923</Words>
  <Application/>
  <PresentationFormat>A4 210 x 297 mm</PresentationFormat>
  <Paragraphs>101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BIZ UDPゴシック</vt:lpstr>
      <vt:lpstr>BIZ UDゴシック</vt:lpstr>
      <vt:lpstr>Meiryo UI</vt:lpstr>
      <vt:lpstr>ＭＳ 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279</cp:revision>
  <cp:lastPrinted>2026-05-12T03:48:01Z</cp:lastPrinted>
  <dcterms:created xsi:type="dcterms:W3CDTF">2020-06-04T23:16:08Z</dcterms:created>
  <dcterms:modified xsi:type="dcterms:W3CDTF">2026-05-14T00:16:10Z</dcterms:modified>
</cp:coreProperties>
</file>